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Pacifico"/>
      <p:regular r:id="rId33"/>
    </p:embeddedFont>
    <p:embeddedFont>
      <p:font typeface="Gill Sans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iN/pD6OVu/BOqfARt6jkrcxF8p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62BE926-9BA5-4333-A11B-05A08D8C3EA8}">
  <a:tblStyle styleId="{B62BE926-9BA5-4333-A11B-05A08D8C3E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Pacifico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GillSans-bold.fntdata"/><Relationship Id="rId12" Type="http://schemas.openxmlformats.org/officeDocument/2006/relationships/slide" Target="slides/slide7.xml"/><Relationship Id="rId34" Type="http://schemas.openxmlformats.org/officeDocument/2006/relationships/font" Target="fonts/GillSans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05f9070e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05f9070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53cfa8774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53cfa87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805f9070e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805f9070e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805f9070e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805f9070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805f9070e_4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805f9070e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805f9070e_4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805f9070e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05f9070e_4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805f9070e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05f9070e_4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05f9070e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805f9070e_4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805f9070e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805f9070e_4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805f9070e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805f9070e_4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805f9070e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05f9070e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05f9070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05f9070e_4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05f9070e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05f9070e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05f9070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67cbbf3f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767cbbf3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767cbbf3f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767cbbf3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67cbbf3f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67cbbf3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754dcde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754dcde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76c8fe9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76c8fe9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05f9070e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05f9070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showMasterSp="0" type="title">
  <p:cSld name="TITLE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 title="scalloped circle"/>
          <p:cNvSpPr/>
          <p:nvPr/>
        </p:nvSpPr>
        <p:spPr>
          <a:xfrm>
            <a:off x="3557016" y="630936"/>
            <a:ext cx="5235575" cy="5229225"/>
          </a:xfrm>
          <a:custGeom>
            <a:rect b="b" l="l" r="r" t="t"/>
            <a:pathLst>
              <a:path extrusionOk="0" h="3294" w="3298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Google Shape;15;p5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i="0" sz="200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5"/>
          <p:cNvSpPr txBox="1"/>
          <p:nvPr>
            <p:ph idx="10" type="dt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73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1" type="ftr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73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" name="Google Shape;20;p5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 rot="5400000">
            <a:off x="4544043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showMasterSp="0" type="secHead">
  <p:cSld name="SECTION_HEADER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i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33" name="Google Shape;33;p7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34" name="Google Shape;34;p7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rect b="b" l="l" r="r" t="t"/>
              <a:pathLst>
                <a:path extrusionOk="0" h="4320" w="1773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5" name="Google Shape;35;p7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rect b="b" l="l" r="r" t="t"/>
              <a:pathLst>
                <a:path extrusionOk="0" h="4320" w="1037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3" type="body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9"/>
          <p:cNvSpPr txBox="1"/>
          <p:nvPr>
            <p:ph idx="4" type="body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showMasterSp="0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b="1" i="0" sz="19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indent="-355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indent="-355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2"/>
          <p:cNvSpPr txBox="1"/>
          <p:nvPr>
            <p:ph idx="10" type="dt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1" type="ftr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9" name="Google Shape;69;p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showMasterSp="0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>
            <p:ph idx="2" type="pic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2" name="Google Shape;72;p13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3" name="Google Shape;73;p13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b="1" i="0" sz="19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10" type="dt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1" type="ftr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b="0" i="0" sz="18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" name="Google Shape;11;p4" title="Left scallop edge"/>
          <p:cNvSpPr/>
          <p:nvPr/>
        </p:nvSpPr>
        <p:spPr>
          <a:xfrm>
            <a:off x="0" y="0"/>
            <a:ext cx="885825" cy="6858000"/>
          </a:xfrm>
          <a:custGeom>
            <a:rect b="b" l="l" r="r" t="t"/>
            <a:pathLst>
              <a:path extrusionOk="0" h="4320" w="558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Google Shape;12;p4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RbLVKuexyYg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xeYhaXwoTw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Usdq2OJ4Y9k&amp;disable_polymer=true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eresuncientificosabio.csic.es/index.ph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XMHeyovhCO8" TargetMode="External"/><Relationship Id="rId4" Type="http://schemas.openxmlformats.org/officeDocument/2006/relationships/hyperlink" Target="http://www.youtube.com/watch?v=XMHeyovhCO8" TargetMode="External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time_continue=42&amp;v=bUa-ilQqEv0&amp;feature=emb_tit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s-ES"/>
              <a:t>EXPERIMENTS</a:t>
            </a:r>
            <a:endParaRPr/>
          </a:p>
        </p:txBody>
      </p:sp>
      <p:sp>
        <p:nvSpPr>
          <p:cNvPr id="96" name="Google Shape;96;p1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CICLE MITJÀ</a:t>
            </a:r>
            <a:endParaRPr/>
          </a:p>
        </p:txBody>
      </p:sp>
      <p:pic>
        <p:nvPicPr>
          <p:cNvPr descr="Download Free png Free Chemistry Icon Png 410515 | Download ..."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631" y="3785981"/>
            <a:ext cx="1707394" cy="170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05f9070e_3_10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 SCIENTIFIC 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Escriu a continuació els passos del mètode científic en anglès.</a:t>
            </a:r>
            <a:r>
              <a:rPr lang="es-ES" sz="2000"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7805f9070e_3_10"/>
          <p:cNvSpPr txBox="1"/>
          <p:nvPr>
            <p:ph idx="1" type="body"/>
          </p:nvPr>
        </p:nvSpPr>
        <p:spPr>
          <a:xfrm>
            <a:off x="1251675" y="1658200"/>
            <a:ext cx="10178400" cy="448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53cfa8774_2_0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GLOSSARY</a:t>
            </a:r>
            <a:r>
              <a:rPr lang="es-ES" sz="3600"/>
              <a:t>: a glossary with your important words</a:t>
            </a:r>
            <a:endParaRPr sz="3600"/>
          </a:p>
        </p:txBody>
      </p:sp>
      <p:sp>
        <p:nvSpPr>
          <p:cNvPr id="161" name="Google Shape;161;g853cfa8774_2_0"/>
          <p:cNvSpPr txBox="1"/>
          <p:nvPr>
            <p:ph idx="1" type="body"/>
          </p:nvPr>
        </p:nvSpPr>
        <p:spPr>
          <a:xfrm>
            <a:off x="1251675" y="1351125"/>
            <a:ext cx="10178400" cy="485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7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Escull 10 paraules de les que hagis après i busca’n un dibuix o imatge per a cada una de les paraules explicant que és. Com si fos un pictograma!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05f9070e_3_17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EXPERIMENTEM AMB LA GRAVETAT</a:t>
            </a:r>
            <a:endParaRPr/>
          </a:p>
        </p:txBody>
      </p:sp>
      <p:sp>
        <p:nvSpPr>
          <p:cNvPr id="167" name="Google Shape;167;g7805f9070e_3_17"/>
          <p:cNvSpPr txBox="1"/>
          <p:nvPr>
            <p:ph idx="1" type="body"/>
          </p:nvPr>
        </p:nvSpPr>
        <p:spPr>
          <a:xfrm>
            <a:off x="1251675" y="1583900"/>
            <a:ext cx="10178400" cy="42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ES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Què és la gravetat?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preguntaràs…. Oi que quan et cau el llapis toca el terra? Quan caus al pati, caus al terra? I si llences una taronja cap amunt cau a...? Al terra!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els següents vídeos i contesta les preguntes. Segur que acabaràs sent un/a especialista de la gravetat!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aquest vídeo amb molta atenció: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https://www.youtube.com/watch?v=RbLVKuexyYg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 peses a la Terra? …………… Kgs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 pesaries al planeta Júpiter? ……………. Kgs</a:t>
            </a:r>
            <a:endParaRPr b="1"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7805f9070e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8450" y="382375"/>
            <a:ext cx="1358350" cy="11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805f9070e_4_5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EXPERIMENTEM AMB LA GRAVETAT</a:t>
            </a:r>
            <a:endParaRPr/>
          </a:p>
        </p:txBody>
      </p:sp>
      <p:sp>
        <p:nvSpPr>
          <p:cNvPr id="174" name="Google Shape;174;g7805f9070e_4_5"/>
          <p:cNvSpPr txBox="1"/>
          <p:nvPr>
            <p:ph idx="1" type="body"/>
          </p:nvPr>
        </p:nvSpPr>
        <p:spPr>
          <a:xfrm>
            <a:off x="1251675" y="1735575"/>
            <a:ext cx="10178400" cy="41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	Seguim aprenent, mira que t’expliquen en el vídeo següent: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https://www.youtube.com/watch?v=xeYhaXwoTw4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	Qui va ser el descobridor de la força de la gravetat?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	Per què la Lluna gira al voltant de la Terra?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05f9070e_4_18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80" name="Google Shape;180;g7805f9070e_4_18"/>
          <p:cNvSpPr txBox="1"/>
          <p:nvPr>
            <p:ph idx="1" type="body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Ara és el moment de posar-te a prova i de convertir-te en un bon científic. Molta atenció amb el proper experiment.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deixem caure dos objectes diferents des de la mateixa alçada quin creus que arribarà primer a terra?</a:t>
            </a:r>
            <a:endParaRPr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 continuació escriu la teva hipòtesi):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805f9070e_4_28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86" name="Google Shape;186;g7805f9070e_4_28"/>
          <p:cNvSpPr txBox="1"/>
          <p:nvPr>
            <p:ph idx="1" type="body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Cerquem evidències: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 dels dos objectes imagines que arribarà abans al terra?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(escriu a sota de cada parella d’objectes)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des d’una mateixa alçada deixes anar al terra una </a:t>
            </a: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una </a:t>
            </a: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poma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ara deixes anar una</a:t>
            </a: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taronja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una</a:t>
            </a: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llibreta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deixes caure a la mateixa alçada un</a:t>
            </a: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llapis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 </a:t>
            </a: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805f9070e_4_33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92" name="Google Shape;192;g7805f9070e_4_33"/>
          <p:cNvSpPr txBox="1"/>
          <p:nvPr>
            <p:ph idx="1" type="body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Preparem el material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(fes un llistat del material que necessites per dur a terme aquest experiment)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05f9070e_4_38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98" name="Google Shape;198;g7805f9070e_4_38"/>
          <p:cNvSpPr txBox="1"/>
          <p:nvPr>
            <p:ph idx="1" type="body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Passos </a:t>
            </a: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fer l’experiment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1r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Agafa una cinta mètrica i marca una alçada d’1,5 m. més o menys. Tens una altra opció: puja dalt d’una cadira.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2n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cop a dalt de la cadira, agafa els dos objectes que has escollit per tirar al buit.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3r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Posa els braços ben estirats cap endavant aguantant els objectes, un a cada mà.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4t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cop llest deixa caure els dos objectes.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5è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Mesura el temps de caiguda amb un cronòmetre amb l’ajuda de l’adult.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6è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Fixa’t en la caiguda i enregistra-ho. Recorda que has de repetir aquest procès per a cada una de les parelles d’objectes.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05f9070e_4_43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04" name="Google Shape;204;g7805f9070e_4_43"/>
          <p:cNvSpPr txBox="1"/>
          <p:nvPr>
            <p:ph idx="1" type="body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5" name="Google Shape;205;g7805f9070e_4_43"/>
          <p:cNvGraphicFramePr/>
          <p:nvPr/>
        </p:nvGraphicFramePr>
        <p:xfrm>
          <a:off x="1378050" y="1312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{B62BE926-9BA5-4333-A11B-05A08D8C3EA8}</a:tableStyleId>
              </a:tblPr>
              <a:tblGrid>
                <a:gridCol w="3308550"/>
                <a:gridCol w="3308550"/>
                <a:gridCol w="3308550"/>
              </a:tblGrid>
              <a:tr h="1125225">
                <a:tc gridSpan="3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Què ha passat? </a:t>
                      </a:r>
                      <a:r>
                        <a:rPr lang="es-ES" sz="2000"/>
                        <a:t>(registre de resultats, recollida de dades)</a:t>
                      </a:r>
                      <a:endParaRPr sz="2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/>
                        <a:t>Marca a la següent graella els teus resultats, pots utilitzar una X en el requadre que correspongui. </a:t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  <a:tc hMerge="1"/>
                <a:tc hMerge="1"/>
              </a:tr>
              <a:tr h="79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Experiència</a:t>
                      </a:r>
                      <a:endParaRPr b="1" sz="2000"/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Quin és més gran?</a:t>
                      </a:r>
                      <a:endParaRPr b="1" sz="2000"/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Quin objecte ha arribat abans al terra?</a:t>
                      </a:r>
                      <a:endParaRPr b="1" sz="2000"/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</a:tr>
              <a:tr h="4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TARONJA</a:t>
                      </a:r>
                      <a:endParaRPr b="1" sz="2000"/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</a:tr>
              <a:tr h="4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POMA </a:t>
                      </a:r>
                      <a:endParaRPr b="1" sz="2000"/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</a:tr>
              <a:tr h="4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TARONJA  </a:t>
                      </a:r>
                      <a:endParaRPr b="1" sz="20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</a:tr>
              <a:tr h="4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LLIBRETA   </a:t>
                      </a:r>
                      <a:endParaRPr b="1" sz="2000"/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</a:tr>
              <a:tr h="4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LLAPIS  </a:t>
                      </a:r>
                      <a:endParaRPr b="1" sz="2000"/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</a:tr>
              <a:tr h="4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FULL  </a:t>
                      </a:r>
                      <a:endParaRPr b="1" sz="2000"/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206" name="Google Shape;206;g7805f9070e_4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225" y="3463673"/>
            <a:ext cx="475525" cy="4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7805f9070e_4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300" y="3939200"/>
            <a:ext cx="475525" cy="44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7805f9070e_4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225" y="4984800"/>
            <a:ext cx="396025" cy="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7805f9070e_4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825" y="4454275"/>
            <a:ext cx="396025" cy="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7805f9070e_4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0300" y="54130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7805f9070e_4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9100" y="5904633"/>
            <a:ext cx="390525" cy="46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805f9070e_4_50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17" name="Google Shape;217;g7805f9070e_4_50"/>
          <p:cNvSpPr txBox="1"/>
          <p:nvPr>
            <p:ph idx="1" type="body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(explica a quines conclusions has arribat després de fer l’experiment i insereix un video tal com has realitzat l’experiment):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4800"/>
              <a:t>QUÈ CREUS QUÈ ÉS LA CIÈNCIA?</a:t>
            </a:r>
            <a:endParaRPr sz="48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Escriu a continuació què és per a tu la ciència. Explica-ho amb les teves paraules.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805f9070e_4_56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23" name="Google Shape;223;g7805f9070e_4_56"/>
          <p:cNvSpPr txBox="1"/>
          <p:nvPr>
            <p:ph idx="1" type="body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donar sentit al mètode científic que has anat seguint amb aquest experiment, respon a les següents preguntes: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teva hipòtesi era vàlida?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Nova hipòtesi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(escriu aquí la nova hipòtesi si després de fer l’experiment no ha passat el que esperaves)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805f9070e_4_0"/>
          <p:cNvSpPr txBox="1"/>
          <p:nvPr>
            <p:ph type="title"/>
          </p:nvPr>
        </p:nvSpPr>
        <p:spPr>
          <a:xfrm>
            <a:off x="1251675" y="382378"/>
            <a:ext cx="10178400" cy="108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GOTS TALENT 1: </a:t>
            </a:r>
            <a:r>
              <a:rPr lang="es-ES" sz="3600"/>
              <a:t>Experiment musical </a:t>
            </a:r>
            <a:endParaRPr sz="3600"/>
          </a:p>
        </p:txBody>
      </p:sp>
      <p:sp>
        <p:nvSpPr>
          <p:cNvPr id="229" name="Google Shape;229;g7805f9070e_4_0"/>
          <p:cNvSpPr txBox="1"/>
          <p:nvPr>
            <p:ph idx="1" type="body"/>
          </p:nvPr>
        </p:nvSpPr>
        <p:spPr>
          <a:xfrm>
            <a:off x="1251675" y="1578800"/>
            <a:ext cx="10178400" cy="409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el següent vídeo i fixa’t en els gots i en les quantitats d’aigua: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s-ES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https://www.youtube.com/watch?v=Usdq2OJ4Y9k&amp;disable_polymer=true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Primer observa i reflexiona: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 gots fan sons més aguts? Quins els més greus?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 més plens, els més buits, els d’un color o els d’un altre, o potser té a veure amb les diferents formes?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7805f9070e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46" y="2194725"/>
            <a:ext cx="793350" cy="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7805f9070e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9451" y="76200"/>
            <a:ext cx="1715749" cy="20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805f9070e_4_11"/>
          <p:cNvSpPr txBox="1"/>
          <p:nvPr>
            <p:ph type="title"/>
          </p:nvPr>
        </p:nvSpPr>
        <p:spPr>
          <a:xfrm>
            <a:off x="1251675" y="382378"/>
            <a:ext cx="10178400" cy="108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GOTS TALENT 1: </a:t>
            </a:r>
            <a:r>
              <a:rPr lang="es-ES" sz="3600"/>
              <a:t>Experiment musical </a:t>
            </a:r>
            <a:endParaRPr sz="3600"/>
          </a:p>
        </p:txBody>
      </p:sp>
      <p:sp>
        <p:nvSpPr>
          <p:cNvPr id="237" name="Google Shape;237;g7805f9070e_4_11"/>
          <p:cNvSpPr txBox="1"/>
          <p:nvPr>
            <p:ph idx="1" type="body"/>
          </p:nvPr>
        </p:nvSpPr>
        <p:spPr>
          <a:xfrm>
            <a:off x="1251675" y="1578800"/>
            <a:ext cx="10178400" cy="409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 la teva hipòtesi científica responent a la següent pregunta: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Per què t’imagines que els gots sonen de forma diferent?</a:t>
            </a:r>
            <a:endParaRPr b="1" sz="44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t/>
            </a:r>
            <a:endParaRPr b="1" sz="28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805f9070e_3_0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DIARI CIENTÍFIC </a:t>
            </a:r>
            <a:r>
              <a:rPr lang="es-ES" sz="3600"/>
              <a:t>(del 18 al 22 de maig)</a:t>
            </a:r>
            <a:br>
              <a:rPr lang="es-ES"/>
            </a:br>
            <a:r>
              <a:rPr lang="es-ES" sz="2400">
                <a:latin typeface="Arial"/>
                <a:ea typeface="Arial"/>
                <a:cs typeface="Arial"/>
                <a:sym typeface="Arial"/>
              </a:rPr>
              <a:t>Explica en català què has descobert durant aquesta setmana.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7805f9070e_3_0"/>
          <p:cNvSpPr txBox="1"/>
          <p:nvPr>
            <p:ph idx="1" type="body"/>
          </p:nvPr>
        </p:nvSpPr>
        <p:spPr>
          <a:xfrm>
            <a:off x="1251678" y="2286001"/>
            <a:ext cx="10178400" cy="35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7805f9070e_3_0"/>
          <p:cNvPicPr preferRelativeResize="0"/>
          <p:nvPr/>
        </p:nvPicPr>
        <p:blipFill rotWithShape="1">
          <a:blip r:embed="rId3">
            <a:alphaModFix/>
          </a:blip>
          <a:srcRect b="10601" l="0" r="0" t="11327"/>
          <a:stretch/>
        </p:blipFill>
        <p:spPr>
          <a:xfrm>
            <a:off x="9716900" y="382375"/>
            <a:ext cx="1911304" cy="14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4800"/>
              <a:t>QUE T’IMAGINES QUÈ FA UN CIENTÍFIC? </a:t>
            </a:r>
            <a:endParaRPr sz="48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Escriu a continuació que t’imagines què fa un científic en el seu dia a dia, què fa quan està al laboratori...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67cbbf3f_3_0"/>
          <p:cNvSpPr txBox="1"/>
          <p:nvPr>
            <p:ph type="title"/>
          </p:nvPr>
        </p:nvSpPr>
        <p:spPr>
          <a:xfrm>
            <a:off x="3242929" y="828213"/>
            <a:ext cx="8187000" cy="40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/>
              <a:t>POSA’T A PROVA JUGANT A SER CIENTÍFIC</a:t>
            </a:r>
            <a:endParaRPr sz="8000"/>
          </a:p>
        </p:txBody>
      </p:sp>
      <p:sp>
        <p:nvSpPr>
          <p:cNvPr id="115" name="Google Shape;115;g7767cbbf3f_3_0"/>
          <p:cNvSpPr txBox="1"/>
          <p:nvPr>
            <p:ph idx="1" type="body"/>
          </p:nvPr>
        </p:nvSpPr>
        <p:spPr>
          <a:xfrm>
            <a:off x="3827630" y="5138606"/>
            <a:ext cx="7017600" cy="95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b="0" lang="es-ES" sz="2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http://www.eresuncientificosabio.csic.es/index.php</a:t>
            </a:r>
            <a:endParaRPr b="0" sz="3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767cbbf3f_3_10"/>
          <p:cNvSpPr txBox="1"/>
          <p:nvPr>
            <p:ph type="title"/>
          </p:nvPr>
        </p:nvSpPr>
        <p:spPr>
          <a:xfrm>
            <a:off x="8263300" y="3455500"/>
            <a:ext cx="3486900" cy="119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000">
                <a:solidFill>
                  <a:schemeClr val="accent5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https://www.youtube.com/watch?v=XMHeyovhCO8</a:t>
            </a:r>
            <a:endParaRPr sz="2800">
              <a:solidFill>
                <a:schemeClr val="accent5"/>
              </a:solidFill>
            </a:endParaRPr>
          </a:p>
        </p:txBody>
      </p:sp>
      <p:sp>
        <p:nvSpPr>
          <p:cNvPr id="121" name="Google Shape;121;g7767cbbf3f_3_10"/>
          <p:cNvSpPr txBox="1"/>
          <p:nvPr>
            <p:ph idx="1" type="body"/>
          </p:nvPr>
        </p:nvSpPr>
        <p:spPr>
          <a:xfrm>
            <a:off x="8263300" y="1016725"/>
            <a:ext cx="3486900" cy="166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400">
                <a:latin typeface="Arial"/>
                <a:ea typeface="Arial"/>
                <a:cs typeface="Arial"/>
                <a:sym typeface="Arial"/>
              </a:rPr>
              <a:t>SI NO POTS VEURE EL VÍDEO CLICA EN EL SEGÜENT ENLLAÇ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7767cbbf3f_3_10"/>
          <p:cNvSpPr/>
          <p:nvPr>
            <p:ph idx="2" type="pic"/>
          </p:nvPr>
        </p:nvSpPr>
        <p:spPr>
          <a:xfrm>
            <a:off x="593675" y="381000"/>
            <a:ext cx="6530400" cy="60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EN MÓN D’EN BEAKMAN</a:t>
            </a: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b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Visualitza el vídeo sobre </a:t>
            </a:r>
            <a:r>
              <a:rPr i="1"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“En món d’en Beakman”</a:t>
            </a: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respon les preguntes que trobaràs a la següent diapositiva.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El Mundo de Beakman es una serie de televisión donde se trata todo tipo de asuntos científicos explicados para niños. En este corto, Beakman y sus ayudantes muestran un ejemplo de cómo funciona el modo de hacer ciencia.&#10;&#10;&quot;En el método científico es bueno equivocarse&quot;&#10;&#10;&quot;El mundo de Beakman&quot; / Columbia Pictures Television" id="123" name="Google Shape;123;g7767cbbf3f_3_10" title="1.4 El mundo de Beakman - Método Cientí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2875" y="14996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7767cbbf3f_3_10"/>
          <p:cNvSpPr/>
          <p:nvPr/>
        </p:nvSpPr>
        <p:spPr>
          <a:xfrm>
            <a:off x="9498850" y="2845550"/>
            <a:ext cx="777900" cy="737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5736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67cbbf3f_3_5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PREGUNTAS</a:t>
            </a:r>
            <a:br>
              <a:rPr lang="es-ES"/>
            </a:b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Responde las siguientes preguntas relacionadas con el vídeo que acabas de ver sobre </a:t>
            </a:r>
            <a:r>
              <a:rPr i="1" lang="es-ES" sz="2400">
                <a:latin typeface="Arial"/>
                <a:ea typeface="Arial"/>
                <a:cs typeface="Arial"/>
                <a:sym typeface="Arial"/>
              </a:rPr>
              <a:t>“En món d’en Beakman”. </a:t>
            </a:r>
            <a:endParaRPr i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7767cbbf3f_3_5"/>
          <p:cNvSpPr txBox="1"/>
          <p:nvPr>
            <p:ph idx="1" type="body"/>
          </p:nvPr>
        </p:nvSpPr>
        <p:spPr>
          <a:xfrm>
            <a:off x="1251675" y="2286000"/>
            <a:ext cx="10178400" cy="380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3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es el método científico?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¿Cuál es el primer paso del método científico?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es una hipótesis?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¿Cuál es el tercer paso?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54dcdee0_0_0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PREGUNTAS</a:t>
            </a:r>
            <a:br>
              <a:rPr lang="es-ES"/>
            </a:br>
            <a:endParaRPr i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7754dcdee0_0_0"/>
          <p:cNvSpPr txBox="1"/>
          <p:nvPr>
            <p:ph idx="1" type="body"/>
          </p:nvPr>
        </p:nvSpPr>
        <p:spPr>
          <a:xfrm>
            <a:off x="1251675" y="2406850"/>
            <a:ext cx="10178400" cy="404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3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nombre recibe el tercer paso?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¿Es bueno equivocarse en el método científico?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pasa si el resultado no coincide con nuestra hipótesis?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7754dcdee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25" y="285161"/>
            <a:ext cx="3000775" cy="16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6c8fe929_0_0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DIARI CIENTÍFIC </a:t>
            </a:r>
            <a:r>
              <a:rPr lang="es-ES" sz="3600"/>
              <a:t>(del 13 al 15 de maig)</a:t>
            </a:r>
            <a:br>
              <a:rPr lang="es-ES"/>
            </a:br>
            <a:r>
              <a:rPr lang="es-ES" sz="2400">
                <a:latin typeface="Arial"/>
                <a:ea typeface="Arial"/>
                <a:cs typeface="Arial"/>
                <a:sym typeface="Arial"/>
              </a:rPr>
              <a:t>Explica en català què has descobert durant aquesta setmana.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776c8fe929_0_0"/>
          <p:cNvSpPr txBox="1"/>
          <p:nvPr>
            <p:ph idx="1" type="body"/>
          </p:nvPr>
        </p:nvSpPr>
        <p:spPr>
          <a:xfrm>
            <a:off x="1251678" y="2286001"/>
            <a:ext cx="10178400" cy="35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05f9070e_3_5"/>
          <p:cNvSpPr txBox="1"/>
          <p:nvPr>
            <p:ph type="title"/>
          </p:nvPr>
        </p:nvSpPr>
        <p:spPr>
          <a:xfrm>
            <a:off x="3242925" y="586846"/>
            <a:ext cx="81870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 SCIENTIFIC METHOD</a:t>
            </a:r>
            <a:endParaRPr/>
          </a:p>
        </p:txBody>
      </p:sp>
      <p:sp>
        <p:nvSpPr>
          <p:cNvPr id="149" name="Google Shape;149;g7805f9070e_3_5"/>
          <p:cNvSpPr txBox="1"/>
          <p:nvPr>
            <p:ph idx="1" type="body"/>
          </p:nvPr>
        </p:nvSpPr>
        <p:spPr>
          <a:xfrm>
            <a:off x="3377975" y="3286900"/>
            <a:ext cx="7037400" cy="243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700"/>
              </a:spcBef>
              <a:spcAft>
                <a:spcPts val="0"/>
              </a:spcAft>
              <a:buNone/>
            </a:pPr>
            <a:r>
              <a:rPr b="0" lang="es-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SONG: Escolta la següent cançó i recorda els passos del mètode científic. </a:t>
            </a:r>
            <a:endParaRPr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0" lang="es-ES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https://www.youtube.com/watch?time_continue=42&amp;v=bUa-ilQqEv0&amp;feature=emb_title</a:t>
            </a:r>
            <a:endParaRPr sz="2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2020-05-07T07:57:11Z</dcterms:created>
  <dc:creator>Judit</dc:creator>
</cp:coreProperties>
</file>